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0" r:id="rId5"/>
  </p:sldMasterIdLst>
  <p:notesMasterIdLst>
    <p:notesMasterId r:id="rId34"/>
  </p:notesMasterIdLst>
  <p:sldIdLst>
    <p:sldId id="256" r:id="rId6"/>
    <p:sldId id="257" r:id="rId7"/>
    <p:sldId id="258" r:id="rId8"/>
    <p:sldId id="260" r:id="rId9"/>
    <p:sldId id="271" r:id="rId10"/>
    <p:sldId id="280" r:id="rId11"/>
    <p:sldId id="262" r:id="rId12"/>
    <p:sldId id="263" r:id="rId13"/>
    <p:sldId id="264" r:id="rId14"/>
    <p:sldId id="265" r:id="rId15"/>
    <p:sldId id="268" r:id="rId16"/>
    <p:sldId id="266" r:id="rId17"/>
    <p:sldId id="267" r:id="rId18"/>
    <p:sldId id="269" r:id="rId19"/>
    <p:sldId id="281" r:id="rId20"/>
    <p:sldId id="277" r:id="rId21"/>
    <p:sldId id="292" r:id="rId22"/>
    <p:sldId id="276" r:id="rId23"/>
    <p:sldId id="278" r:id="rId24"/>
    <p:sldId id="291" r:id="rId25"/>
    <p:sldId id="259" r:id="rId26"/>
    <p:sldId id="288" r:id="rId27"/>
    <p:sldId id="304" r:id="rId28"/>
    <p:sldId id="272" r:id="rId29"/>
    <p:sldId id="308" r:id="rId30"/>
    <p:sldId id="279" r:id="rId31"/>
    <p:sldId id="275" r:id="rId32"/>
    <p:sldId id="270" r:id="rId33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99F"/>
    <a:srgbClr val="7BC28A"/>
    <a:srgbClr val="3DA9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91" autoAdjust="0"/>
  </p:normalViewPr>
  <p:slideViewPr>
    <p:cSldViewPr snapToGrid="0">
      <p:cViewPr varScale="1">
        <p:scale>
          <a:sx n="85" d="100"/>
          <a:sy n="85" d="100"/>
        </p:scale>
        <p:origin x="58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1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377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101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277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algn="just" fontAlgn="base">
              <a:spcBef>
                <a:spcPts val="600"/>
              </a:spcBef>
              <a:spcAft>
                <a:spcPts val="1200"/>
              </a:spcAft>
              <a:buClr>
                <a:srgbClr val="25699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Foster Care - Department of Health and Human Services (DHHS) licensed foster care system (Court, DHHS, CPS referrals)  </a:t>
            </a:r>
          </a:p>
          <a:p>
            <a:pPr fontAlgn="base">
              <a:spcBef>
                <a:spcPts val="600"/>
              </a:spcBef>
              <a:spcAft>
                <a:spcPts val="1200"/>
              </a:spcAft>
              <a:buClr>
                <a:srgbClr val="25699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SED traditional – cannot have Medicaid or be in foster care (can be uninsured)</a:t>
            </a:r>
          </a:p>
          <a:p>
            <a:pPr fontAlgn="base">
              <a:spcBef>
                <a:spcPts val="600"/>
              </a:spcBef>
              <a:spcAft>
                <a:spcPts val="1200"/>
              </a:spcAft>
              <a:buClr>
                <a:srgbClr val="25699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SED adoption - must have been adopted from DHS system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875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Phone screening</a:t>
            </a:r>
          </a:p>
          <a:p>
            <a:r>
              <a:rPr lang="en-US" dirty="0"/>
              <a:t>Call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411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SzPct val="110000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Adults and adolescents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SzPct val="110000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Individuals with Medicaid, Medicare, no insurance and third party insurance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(If deemed underinsured)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SzPct val="110000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 outpatient providers are co-occurring capable and able to address mild to moderate mental health symptoms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Early Intervention, Outpatient, and Intensive Outpatient Services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226B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OCHN brochure </a:t>
            </a:r>
          </a:p>
          <a:p>
            <a:pPr marL="342900" lvl="0" indent="-342900">
              <a:buClr>
                <a:srgbClr val="226B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Individual contacts OCHN outpatient provider directly to schedule an initial appointment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Recovery Housing, MAT Services, Withdrawal Management and Residential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342900">
              <a:lnSpc>
                <a:spcPct val="120000"/>
              </a:lnSpc>
              <a:spcBef>
                <a:spcPts val="0"/>
              </a:spcBef>
              <a:buClr>
                <a:srgbClr val="226B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Complete OCHN Release of Information (ROI) </a:t>
            </a:r>
          </a:p>
          <a:p>
            <a:pPr marL="571500" lvl="0" indent="-342900">
              <a:lnSpc>
                <a:spcPct val="120000"/>
              </a:lnSpc>
              <a:spcBef>
                <a:spcPts val="0"/>
              </a:spcBef>
              <a:buClr>
                <a:srgbClr val="226B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Add organization name to ROI </a:t>
            </a:r>
          </a:p>
          <a:p>
            <a:pPr marL="571500" lvl="0" indent="-342900">
              <a:lnSpc>
                <a:spcPct val="120000"/>
              </a:lnSpc>
              <a:spcBef>
                <a:spcPts val="0"/>
              </a:spcBef>
              <a:buClr>
                <a:srgbClr val="226B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Complete Request for SUD Treatment form (include the Biopsychosocial) </a:t>
            </a:r>
          </a:p>
          <a:p>
            <a:pPr marL="571500" lvl="0" indent="-342900">
              <a:lnSpc>
                <a:spcPct val="120000"/>
              </a:lnSpc>
              <a:spcBef>
                <a:spcPts val="0"/>
              </a:spcBef>
              <a:buClr>
                <a:srgbClr val="226B9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Fax all information to Access – 855-828-0879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1280"/>
              <a:buNone/>
            </a:pP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Once referral is sent it can take 24-48 business hours for a screener to make contact.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Sober Support Unit (SSU)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Triage occurs through Common Ground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Individuals who are homeless and at risk of relapse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Individual agrees to higher level of care services, Medication Assisted Treatment (MAT), or Residential Services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Client must be medically and psychiatrically stable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389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JJ Coordinator embedded at Oakland County Circuit Court: </a:t>
            </a:r>
          </a:p>
          <a:p>
            <a:pPr>
              <a:lnSpc>
                <a:spcPct val="120000"/>
              </a:lnSpc>
              <a:buClr>
                <a:srgbClr val="226B9C"/>
              </a:buClr>
              <a:buSzPct val="11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Collaborate with referral sources, provide recommendations (Out-of-Home Screening Committee), research community resources</a:t>
            </a:r>
          </a:p>
          <a:p>
            <a:pPr>
              <a:lnSpc>
                <a:spcPct val="120000"/>
              </a:lnSpc>
              <a:buClr>
                <a:srgbClr val="226B9C"/>
              </a:buClr>
              <a:buSzPct val="11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 as a liaison between OCHN, Provider Network, psychiatric facilities, court, and community</a:t>
            </a:r>
          </a:p>
          <a:p>
            <a:pPr>
              <a:lnSpc>
                <a:spcPct val="120000"/>
              </a:lnSpc>
              <a:buClr>
                <a:srgbClr val="226B9C"/>
              </a:buClr>
              <a:buSzPct val="110000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Provides access and crisis intervention services to youth and families at-risk for adjudication or already adjudicated</a:t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Referral Sources: Court Case Workers, Referees/Judges, Youth Assistance, Re-Entry Team through Children’s Village, Public Health Nurse, Psychological Clinic, and Access</a:t>
            </a:r>
          </a:p>
          <a:p>
            <a:pPr lvl="1">
              <a:lnSpc>
                <a:spcPct val="120000"/>
              </a:lnSpc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Scheduled screenings - face-to-face or over-the-phone, turn-around time</a:t>
            </a: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endParaRPr lang="en-US" sz="2400" dirty="0"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Standard Probation</a:t>
            </a: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Consent calendar/supervised diversion/Youth Assistance referrals</a:t>
            </a: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Intensive Probation</a:t>
            </a: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Juvenile Drug Court</a:t>
            </a: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Re-entry Phase from Residential Program</a:t>
            </a: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Children’s Village (Bravo, Aim, New Beginnings, BTS, TAG)</a:t>
            </a: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Wolverine</a:t>
            </a: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Lakeside</a:t>
            </a: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Kairos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33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Triage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Screening inpatient / partial day hospitalization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(person with Medicaid/no insurance/OACIS)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OCIRT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Crisis line 800-231-1127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Victims Assistance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Crisis Response Unit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Legal Clinic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Sober Support Unit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092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Triage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Screening inpatient / partial day hospitalization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(person with Medicaid/no insurance/OACIS)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OCIRT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Crisis line 800-231-1127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Victims Assistance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Crisis Response Unit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Legal Clinic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Sober Support Unit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846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190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540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38e0e2b7d_0_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599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g438e0e2b7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clients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 phones educate on services/referrals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Schedule appointments (all populations)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Request/review paper work (IDD,ABA, Guardianship, SUD)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Interpreter services and accommodations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Authorizations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COFR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follow up - (CPS, Crisis  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intervention, Wellness Check)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Waitlist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Liaison/waiver referral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clients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 phones educate on services/referrals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Schedule appointments (all populations)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Request/review paper work (IDD,ABA, Guardianship, SUD)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Interpreter services and accommodations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Authorizations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COFR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follow up - (CPS, Crisis  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intervention, Wellness Check)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Waitlist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Liaison/waiver referral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043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Parent/legal guardian call Access to request Intellectual /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Developmental Disabilities (</a:t>
            </a:r>
            <a: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I/DD) Services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298450" marR="0" lvl="0" indent="-285750" algn="l" rt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Referral Specialist requests specific documentation:</a:t>
            </a:r>
          </a:p>
          <a:p>
            <a:pPr marL="730250" marR="0" lvl="1" indent="-28575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Diagnosis prior to age 22 </a:t>
            </a:r>
          </a:p>
          <a:p>
            <a:pPr marL="730250" marR="0" lvl="1" indent="-28575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IEP/MET/REED </a:t>
            </a:r>
          </a:p>
          <a:p>
            <a:pPr marL="730250" marR="0" lvl="1" indent="-28575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psychological evaluation with IQ score </a:t>
            </a:r>
          </a:p>
          <a:p>
            <a:pPr marL="730250" marR="0" lvl="1" indent="-28575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Identification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(individual or parent/guardian - proof of OC residency) </a:t>
            </a:r>
          </a:p>
          <a:p>
            <a:pPr marL="730250" marR="0" lvl="1" indent="-28575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guardianship documents (if applicable) </a:t>
            </a:r>
          </a:p>
          <a:p>
            <a:pPr marL="730250" marR="0" lvl="1" indent="-28575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 of psychiatric medication being taken (if applicable) </a:t>
            </a: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n-US" sz="14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Proper documentation must be provided within 2 weeks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970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38e0e2b7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438e0e2b7d_0_28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438e0e2b7d_0_28:notes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38e0e2b7d_0_3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599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g438e0e2b7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35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70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7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00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00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80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41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9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28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16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4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AE0DA-FD52-435C-896E-94CEF5E7BA47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11666-CC6E-4E13-A4AD-35C4B690A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7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3407597" y="2812934"/>
            <a:ext cx="5164320" cy="114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Accessing Services through OCHN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oup of people jumping in the air&#10;&#10;Description generated with high confidence">
            <a:extLst>
              <a:ext uri="{FF2B5EF4-FFF2-40B4-BE49-F238E27FC236}">
                <a16:creationId xmlns:a16="http://schemas.microsoft.com/office/drawing/2014/main" id="{4C203525-32E2-4FBA-B95B-8DB01A418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31" y="2399343"/>
            <a:ext cx="2257400" cy="1430290"/>
          </a:xfrm>
          <a:prstGeom prst="rect">
            <a:avLst/>
          </a:prstGeom>
          <a:ln w="12700">
            <a:solidFill>
              <a:srgbClr val="25699F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930469" y="836725"/>
            <a:ext cx="73203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Eligibility</a:t>
            </a:r>
            <a:endParaRPr sz="4000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1"/>
          </p:nvPr>
        </p:nvSpPr>
        <p:spPr>
          <a:xfrm>
            <a:off x="3436173" y="1711161"/>
            <a:ext cx="5129329" cy="385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Self Care</a:t>
            </a:r>
            <a:r>
              <a:rPr lang="en-US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: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03200" algn="l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2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Activities of Daily Living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(ADL)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03200" algn="l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Daily assistance required</a:t>
            </a:r>
            <a:br>
              <a:rPr lang="en-US" sz="2200" i="0" u="none" strike="noStrike" cap="none" dirty="0">
                <a:latin typeface="Arial"/>
                <a:ea typeface="Arial"/>
                <a:cs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Receptive/Expressive Language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  <a:p>
            <a:pPr marL="228600" indent="-203200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4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Ability to Understand</a:t>
            </a: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 simple directions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228600" indent="-203200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4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Can individual</a:t>
            </a: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 expresses basic needs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erson sitting next to a window&#10;&#10;Description generated with high confidence">
            <a:extLst>
              <a:ext uri="{FF2B5EF4-FFF2-40B4-BE49-F238E27FC236}">
                <a16:creationId xmlns:a16="http://schemas.microsoft.com/office/drawing/2014/main" id="{10907821-4928-46B0-AA06-8BA6A72A0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03" r="19231"/>
          <a:stretch/>
        </p:blipFill>
        <p:spPr>
          <a:xfrm>
            <a:off x="939800" y="2390192"/>
            <a:ext cx="2377440" cy="2301550"/>
          </a:xfrm>
          <a:prstGeom prst="rect">
            <a:avLst/>
          </a:prstGeom>
          <a:ln w="12700">
            <a:solidFill>
              <a:srgbClr val="25699F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4061650" y="1970400"/>
            <a:ext cx="43086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Economic Self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-Sufficiency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1" dirty="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Char char="•"/>
            </a:pPr>
            <a:r>
              <a:rPr lang="en-US" sz="2400" i="0" u="none" strike="noStrike" cap="none" dirty="0">
                <a:latin typeface="Arial"/>
                <a:ea typeface="Arial"/>
                <a:cs typeface="Arial"/>
                <a:sym typeface="Arial"/>
              </a:rPr>
              <a:t>Individual is receiving entitlements or income</a:t>
            </a:r>
            <a:br>
              <a:rPr lang="en-US" sz="2400" i="0" u="none" strike="noStrike" cap="none" dirty="0">
                <a:latin typeface="Arial"/>
                <a:ea typeface="Arial"/>
                <a:cs typeface="Arial"/>
              </a:rPr>
            </a:b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indent="-419100">
              <a:spcBef>
                <a:spcPts val="0"/>
              </a:spcBef>
              <a:buClr>
                <a:srgbClr val="0070C0"/>
              </a:buClr>
              <a:buSzPts val="30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Individual's ability</a:t>
            </a:r>
            <a:r>
              <a:rPr lang="en-US" sz="240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2400" i="0" u="none" strike="noStrike" cap="none" dirty="0">
                <a:latin typeface="Arial"/>
                <a:ea typeface="Arial"/>
                <a:cs typeface="Arial"/>
                <a:sym typeface="Arial"/>
              </a:rPr>
              <a:t>manage money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5"/>
          <p:cNvSpPr txBox="1">
            <a:spLocks noGrp="1"/>
          </p:cNvSpPr>
          <p:nvPr>
            <p:ph type="title"/>
          </p:nvPr>
        </p:nvSpPr>
        <p:spPr>
          <a:xfrm>
            <a:off x="901700" y="794525"/>
            <a:ext cx="71754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Eligibility</a:t>
            </a:r>
            <a:endParaRPr sz="40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0950" y="2375175"/>
            <a:ext cx="2727499" cy="2107652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901700" y="794525"/>
            <a:ext cx="71754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Eligibility</a:t>
            </a:r>
            <a:endParaRPr sz="40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3"/>
          <p:cNvSpPr txBox="1">
            <a:spLocks noGrp="1"/>
          </p:cNvSpPr>
          <p:nvPr>
            <p:ph type="body" idx="1"/>
          </p:nvPr>
        </p:nvSpPr>
        <p:spPr>
          <a:xfrm>
            <a:off x="977900" y="1805305"/>
            <a:ext cx="73837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Learning: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  <a:p>
            <a:pPr indent="-342900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Individual's ability to </a:t>
            </a:r>
            <a:r>
              <a:rPr lang="en-US" sz="2400" i="0" u="none" strike="noStrike" cap="none" dirty="0">
                <a:latin typeface="Arial"/>
                <a:ea typeface="Arial"/>
                <a:cs typeface="Arial"/>
                <a:sym typeface="Arial"/>
              </a:rPr>
              <a:t>learn new skills</a:t>
            </a:r>
            <a:endParaRPr lang="en-US" sz="2400" dirty="0">
              <a:latin typeface="Arial"/>
              <a:ea typeface="Arial"/>
              <a:cs typeface="Arial"/>
            </a:endParaRPr>
          </a:p>
          <a:p>
            <a:pPr indent="-342900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Can skills</a:t>
            </a:r>
            <a:r>
              <a:rPr lang="en-US" sz="240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be carried</a:t>
            </a:r>
            <a:r>
              <a:rPr lang="en-US" sz="2400" i="0" u="none" strike="noStrike" cap="none" dirty="0">
                <a:latin typeface="Arial"/>
                <a:ea typeface="Arial"/>
                <a:cs typeface="Arial"/>
                <a:sym typeface="Arial"/>
              </a:rPr>
              <a:t> over to different settings</a:t>
            </a:r>
            <a:br>
              <a:rPr lang="en-US" sz="2400" i="0" u="none" strike="noStrike" cap="none" dirty="0">
                <a:latin typeface="Arial"/>
                <a:ea typeface="Arial"/>
                <a:cs typeface="Arial"/>
              </a:rPr>
            </a:br>
            <a:br>
              <a:rPr lang="en-US" sz="2400" i="0" u="none" strike="noStrike" cap="none" dirty="0">
                <a:latin typeface="Arial"/>
                <a:ea typeface="Arial"/>
                <a:cs typeface="Arial"/>
              </a:rPr>
            </a:br>
            <a:r>
              <a:rPr lang="en-US" sz="1600" i="0" u="none" strike="noStrike" cap="none" dirty="0">
                <a:latin typeface="Arial"/>
                <a:ea typeface="Arial"/>
                <a:cs typeface="Arial"/>
                <a:sym typeface="Arial"/>
              </a:rPr>
              <a:t>**Diagnosis of a learning disability and/or speech and language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>
                <a:latin typeface="Arial"/>
                <a:ea typeface="Arial"/>
                <a:cs typeface="Arial"/>
                <a:sym typeface="Arial"/>
              </a:rPr>
              <a:t>delay doesn’t qualify as an I/DD diagnosis**</a:t>
            </a:r>
            <a:endParaRPr sz="180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1800"/>
              <a:buNone/>
            </a:pPr>
            <a:b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Mobility:</a:t>
            </a:r>
            <a:endParaRPr lang="en-US" sz="2400" b="1" dirty="0">
              <a:latin typeface="Arial"/>
              <a:ea typeface="Arial"/>
              <a:cs typeface="Arial"/>
              <a:sym typeface="Arial"/>
            </a:endParaRPr>
          </a:p>
          <a:p>
            <a:pPr marL="571500" indent="-457200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Individual's</a:t>
            </a:r>
            <a:r>
              <a:rPr lang="en-US" sz="240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ability to ambulate independently</a:t>
            </a:r>
            <a:endParaRPr sz="240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body" idx="1"/>
          </p:nvPr>
        </p:nvSpPr>
        <p:spPr>
          <a:xfrm>
            <a:off x="901701" y="1715259"/>
            <a:ext cx="7498380" cy="4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ts val="2590"/>
              <a:buNone/>
            </a:pPr>
            <a:r>
              <a:rPr lang="en-US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Self Direction: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 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24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Individual's ability</a:t>
            </a: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direct daily activities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and assessed need for </a:t>
            </a: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supervision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and assistance</a:t>
            </a: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?</a:t>
            </a:r>
            <a:endParaRPr lang="en-US" sz="2200" i="0" u="none" strike="noStrike" cap="none" dirty="0">
              <a:latin typeface="Arial"/>
              <a:ea typeface="Arial"/>
              <a:cs typeface="Arial"/>
            </a:endParaRP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2400"/>
            </a:pPr>
            <a:endParaRPr sz="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ity for Independent Living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  <a:p>
            <a:pPr marL="228600" indent="-2159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ts val="2400"/>
            </a:pP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History 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and capacity of</a:t>
            </a: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 living 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independently</a:t>
            </a:r>
            <a:endParaRPr sz="2200" dirty="0">
              <a:latin typeface="Arial"/>
              <a:ea typeface="Arial"/>
              <a:cs typeface="Arial"/>
            </a:endParaRPr>
          </a:p>
          <a:p>
            <a:pPr marL="228600" indent="-2159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ts val="24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Ability and consistency to demonstrate emotional</a:t>
            </a: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/behavioral control</a:t>
            </a:r>
            <a:endParaRPr lang="en-US" sz="2200" dirty="0">
              <a:latin typeface="Arial"/>
              <a:ea typeface="Arial"/>
              <a:cs typeface="Arial"/>
            </a:endParaRPr>
          </a:p>
          <a:p>
            <a:pPr marL="228600" indent="-2159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ts val="24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Assessment of safety and risk concerns and needs</a:t>
            </a:r>
            <a:endParaRPr sz="2200" dirty="0">
              <a:latin typeface="Arial"/>
              <a:ea typeface="Arial"/>
              <a:cs typeface="Arial"/>
            </a:endParaRPr>
          </a:p>
          <a:p>
            <a:pPr marL="228600" indent="-2159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ts val="24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Assessed level of independence with ADL’s</a:t>
            </a:r>
            <a:r>
              <a:rPr lang="en-US" sz="2200" i="0" u="none" strike="noStrike" cap="none" dirty="0">
                <a:latin typeface="Arial"/>
                <a:ea typeface="Arial"/>
                <a:cs typeface="Arial"/>
                <a:sym typeface="Arial"/>
              </a:rPr>
              <a:t>/food prep</a:t>
            </a:r>
            <a:endParaRPr sz="2200" dirty="0">
              <a:latin typeface="Arial"/>
              <a:ea typeface="Arial"/>
              <a:cs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901700" y="794525"/>
            <a:ext cx="71754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Eligibility</a:t>
            </a:r>
            <a:endParaRPr sz="40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952500" y="905000"/>
            <a:ext cx="72645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Accessing Autism Services 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952500" y="1798743"/>
            <a:ext cx="7333200" cy="394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Eligible for persons age</a:t>
            </a:r>
            <a:r>
              <a:rPr lang="en-US" sz="2400" i="0" u="none" strike="noStrike" cap="none" dirty="0">
                <a:latin typeface="Arial"/>
                <a:ea typeface="Arial"/>
                <a:cs typeface="Arial"/>
                <a:sym typeface="Arial"/>
              </a:rPr>
              <a:t> 0-21</a:t>
            </a: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SCQ (social communication questionnaire) for children over age 4</a:t>
            </a: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M-CHAT-R (Modified Checklist for Autism in Toddlers-Revised) for children between 16-30 months of age  </a:t>
            </a: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Referral for ADOS</a:t>
            </a: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Linked to autism provider/core provider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952500" y="905000"/>
            <a:ext cx="72645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Accessing Autism Services 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952500" y="1581769"/>
            <a:ext cx="7333200" cy="394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Required documentation</a:t>
            </a:r>
          </a:p>
          <a:p>
            <a:pPr marL="381000" indent="-3429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Diagnosis of autism</a:t>
            </a:r>
          </a:p>
          <a:p>
            <a:pPr marL="381000" indent="-3429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Medical/physical within 1 year</a:t>
            </a:r>
          </a:p>
          <a:p>
            <a:pPr marL="381000" indent="-3429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Hearing and vision exam with no concerns</a:t>
            </a:r>
          </a:p>
          <a:p>
            <a:pPr marL="381000" indent="-3429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Medicaid required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123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952500" y="905000"/>
            <a:ext cx="72645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Children’s Waiver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859511" y="1669305"/>
            <a:ext cx="7540571" cy="4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>
              <a:spcAft>
                <a:spcPts val="600"/>
              </a:spcAft>
              <a:buClr>
                <a:srgbClr val="25699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Children’s waiver is a special section of Medicaid  </a:t>
            </a:r>
          </a:p>
          <a:p>
            <a:pPr fontAlgn="base">
              <a:spcAft>
                <a:spcPts val="600"/>
              </a:spcAft>
              <a:buClr>
                <a:srgbClr val="25699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417 children’s waivers available in Michigan  </a:t>
            </a:r>
          </a:p>
          <a:p>
            <a:pPr fontAlgn="base">
              <a:spcAft>
                <a:spcPts val="600"/>
              </a:spcAft>
              <a:buClr>
                <a:srgbClr val="25699F"/>
              </a:buClr>
            </a:pPr>
            <a:r>
              <a:rPr lang="en-US" sz="2000" dirty="0">
                <a:latin typeface="Arial"/>
                <a:cs typeface="Arial"/>
              </a:rPr>
              <a:t>Waiver openings only occur when someone passes away, ages out or no longer qualifies. State wants to add slots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600"/>
              </a:spcAft>
              <a:buClr>
                <a:srgbClr val="25699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month the state invites children who are next on the list (most severe scores) to receive services through the waiver </a:t>
            </a:r>
          </a:p>
          <a:p>
            <a:pPr fontAlgn="base">
              <a:spcAft>
                <a:spcPts val="600"/>
              </a:spcAft>
              <a:buClr>
                <a:srgbClr val="25699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Individual scores are usually between 120-160 </a:t>
            </a:r>
          </a:p>
          <a:p>
            <a:pPr fontAlgn="base">
              <a:spcAft>
                <a:spcPts val="600"/>
              </a:spcAft>
              <a:buClr>
                <a:srgbClr val="25699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Children must qualify for I/DD services with 3 of 5 Substantial Functional Limitations, and have severe medical needs 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52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834409"/>
            <a:ext cx="7140205" cy="3971925"/>
          </a:xfrm>
        </p:spPr>
        <p:txBody>
          <a:bodyPr>
            <a:normAutofit/>
          </a:bodyPr>
          <a:lstStyle/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Family training/education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Therapy –home based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Peer support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Respite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Psychiatry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94309">
              <a:spcBef>
                <a:spcPts val="960"/>
              </a:spcBef>
              <a:buClr>
                <a:schemeClr val="lt1"/>
              </a:buClr>
              <a:buSzPts val="1440"/>
              <a:buNone/>
            </a:pPr>
            <a:endParaRPr lang="en-US" sz="2200" dirty="0"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marL="0" indent="0">
              <a:spcBef>
                <a:spcPts val="960"/>
              </a:spcBef>
              <a:buClr>
                <a:schemeClr val="lt1"/>
              </a:buClr>
              <a:buSzPts val="1440"/>
              <a:buNone/>
            </a:pPr>
            <a:r>
              <a:rPr lang="en-US" sz="2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Screeners embedded in Juvenile Justice (JJ) Courts and Michigan Department of Health and Human Services (MDHHS)</a:t>
            </a:r>
          </a:p>
          <a:p>
            <a:pPr marL="0" indent="0">
              <a:spcBef>
                <a:spcPts val="0"/>
              </a:spcBef>
              <a:buSzPts val="144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60000"/>
              </a:lnSpc>
              <a:spcBef>
                <a:spcPts val="0"/>
              </a:spcBef>
              <a:buSzPts val="128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642294"/>
            <a:ext cx="7264400" cy="103028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25699F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Children with Serious Emotional Disturbance (SED) Services</a:t>
            </a:r>
            <a:endParaRPr lang="en-US" sz="2800" b="1" dirty="0">
              <a:solidFill>
                <a:srgbClr val="2569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8970" y="1993683"/>
            <a:ext cx="2952530" cy="1908215"/>
          </a:xfrm>
          <a:prstGeom prst="rect">
            <a:avLst/>
          </a:prstGeom>
          <a:solidFill>
            <a:srgbClr val="226B9C">
              <a:alpha val="15000"/>
            </a:srgbClr>
          </a:solidFill>
          <a:ln w="15875">
            <a:solidFill>
              <a:srgbClr val="226B9C"/>
            </a:solidFill>
          </a:ln>
        </p:spPr>
        <p:txBody>
          <a:bodyPr wrap="square" lIns="182880" tIns="91440" rIns="182880" bIns="914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AGES: 5 ½ (in school) – 21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call/ walk 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screenings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Guardianship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CAFAS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254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952500" y="905000"/>
            <a:ext cx="72645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SED Waiver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952500" y="1648964"/>
            <a:ext cx="7333200" cy="4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>
              <a:buClr>
                <a:srgbClr val="25699F"/>
              </a:buClr>
              <a:buSzPct val="100000"/>
            </a:pPr>
            <a:r>
              <a:rPr lang="en-US" sz="2400" dirty="0">
                <a:latin typeface="Arial"/>
                <a:cs typeface="Arial"/>
              </a:rPr>
              <a:t>Between ages of 3-18 (up to the age of 21)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/>
                <a:cs typeface="Arial"/>
              </a:rPr>
              <a:t> </a:t>
            </a:r>
          </a:p>
          <a:p>
            <a:pPr fontAlgn="base">
              <a:buClr>
                <a:srgbClr val="25699F"/>
              </a:buClr>
              <a:buSzPct val="100000"/>
            </a:pPr>
            <a:r>
              <a:rPr lang="en-US" sz="2400" dirty="0">
                <a:latin typeface="Arial"/>
                <a:cs typeface="Arial"/>
              </a:rPr>
              <a:t>Mental health diagnosis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/>
                <a:cs typeface="Arial"/>
              </a:rPr>
              <a:t>  </a:t>
            </a:r>
          </a:p>
          <a:p>
            <a:pPr fontAlgn="base">
              <a:buClr>
                <a:srgbClr val="25699F"/>
              </a:buClr>
              <a:buSzPct val="100000"/>
            </a:pPr>
            <a:r>
              <a:rPr lang="en-US" sz="2400" dirty="0">
                <a:latin typeface="Arial"/>
                <a:cs typeface="Arial"/>
              </a:rPr>
              <a:t>Risk for inpatient hospitalizations or has had hospitalizations in the past 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25699F"/>
              </a:buClr>
              <a:buSzPct val="100000"/>
            </a:pPr>
            <a:r>
              <a:rPr lang="en-US" sz="2400" dirty="0">
                <a:latin typeface="Arial"/>
                <a:cs typeface="Arial"/>
              </a:rPr>
              <a:t>Must reside in Oakland County 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1429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952500" y="905000"/>
            <a:ext cx="72645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SED Waiver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952500" y="1627525"/>
            <a:ext cx="7333200" cy="4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indent="0" fontAlgn="base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 Types of SED Waiver </a:t>
            </a:r>
          </a:p>
          <a:p>
            <a:pPr marL="50800" indent="0" fontAlgn="base">
              <a:buNone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ts val="600"/>
              </a:spcBef>
              <a:spcAft>
                <a:spcPts val="1200"/>
              </a:spcAft>
              <a:buClr>
                <a:srgbClr val="25699F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Foster Care </a:t>
            </a:r>
          </a:p>
          <a:p>
            <a:pPr algn="just" fontAlgn="base">
              <a:spcBef>
                <a:spcPts val="600"/>
              </a:spcBef>
              <a:spcAft>
                <a:spcPts val="1200"/>
              </a:spcAft>
              <a:buClr>
                <a:srgbClr val="25699F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SED traditional </a:t>
            </a:r>
          </a:p>
          <a:p>
            <a:pPr algn="just" fontAlgn="base">
              <a:spcBef>
                <a:spcPts val="600"/>
              </a:spcBef>
              <a:spcAft>
                <a:spcPts val="1200"/>
              </a:spcAft>
              <a:buClr>
                <a:srgbClr val="25699F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SED adoption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850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952500" y="666749"/>
            <a:ext cx="7264500" cy="9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About Oakland Community </a:t>
            </a:r>
            <a:br>
              <a:rPr lang="en-US" sz="32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Health Network (OCHN)</a:t>
            </a:r>
            <a:endParaRPr b="1" dirty="0">
              <a:solidFill>
                <a:srgbClr val="25699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22397D-3786-4260-9F6A-BD052072B5E1}"/>
              </a:ext>
            </a:extLst>
          </p:cNvPr>
          <p:cNvSpPr txBox="1">
            <a:spLocks/>
          </p:cNvSpPr>
          <p:nvPr/>
        </p:nvSpPr>
        <p:spPr>
          <a:xfrm>
            <a:off x="952500" y="1707503"/>
            <a:ext cx="7575550" cy="413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ts val="1600"/>
              <a:buFont typeface="Arial"/>
              <a:buNone/>
            </a:pPr>
            <a:r>
              <a:rPr lang="en-US" sz="4400" dirty="0">
                <a:latin typeface="Arial"/>
                <a:ea typeface="Century Gothic"/>
                <a:cs typeface="Arial"/>
                <a:sym typeface="Century Gothic"/>
              </a:rPr>
              <a:t>OCHN is the public mental health system for Oakland County.</a:t>
            </a:r>
            <a:endParaRPr lang="en-US" sz="440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Clr>
                <a:schemeClr val="lt1"/>
              </a:buClr>
              <a:buSzPts val="1600"/>
              <a:buFont typeface="Arial"/>
              <a:buNone/>
            </a:pPr>
            <a:r>
              <a:rPr lang="en-US" sz="4400" dirty="0">
                <a:latin typeface="Arial"/>
                <a:ea typeface="Century Gothic"/>
                <a:cs typeface="Arial"/>
                <a:sym typeface="Century Gothic"/>
              </a:rPr>
              <a:t>Community-based, local public entity that manages specialty support and services to persons with:</a:t>
            </a:r>
            <a:br>
              <a:rPr lang="en-US" sz="4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</a:br>
            <a:endParaRPr lang="en-US" sz="2900" dirty="0"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226B9C"/>
              </a:buClr>
              <a:buSzPct val="120000"/>
            </a:pPr>
            <a:r>
              <a:rPr lang="en-US" sz="33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Serious mental illness (adults with Medicaid)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226B9C"/>
              </a:buClr>
              <a:buSzPct val="120000"/>
            </a:pPr>
            <a:r>
              <a:rPr lang="en-US" sz="33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Serious emotional disturbances (children with Medicaid)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226B9C"/>
              </a:buClr>
              <a:buSzPct val="120000"/>
            </a:pPr>
            <a:r>
              <a:rPr lang="en-US" sz="33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Intellectual developmental disabilities (adults and children with Medicaid)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  <a:p>
            <a:pPr>
              <a:lnSpc>
                <a:spcPct val="150000"/>
              </a:lnSpc>
              <a:buClr>
                <a:srgbClr val="226B9C"/>
              </a:buClr>
              <a:buSzPct val="120000"/>
            </a:pPr>
            <a:r>
              <a:rPr lang="en-US" sz="33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Infant mental health (0-5 children with Medicaid)</a:t>
            </a:r>
          </a:p>
          <a:p>
            <a:pPr>
              <a:lnSpc>
                <a:spcPct val="150000"/>
              </a:lnSpc>
              <a:buClr>
                <a:srgbClr val="226B9C"/>
              </a:buClr>
              <a:buSzPct val="120000"/>
            </a:pPr>
            <a:r>
              <a:rPr lang="en-US" sz="33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Substance use disorders (adults and children with Medicaid/no insurance/third party)</a:t>
            </a:r>
          </a:p>
          <a:p>
            <a:endParaRPr lang="en-US" sz="2000" dirty="0">
              <a:solidFill>
                <a:srgbClr val="226B9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910587"/>
            <a:ext cx="5038397" cy="397192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6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Case management</a:t>
            </a:r>
            <a:br>
              <a:rPr lang="en-US" sz="26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</a:b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6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Psychiatry / Therapy</a:t>
            </a:r>
            <a:br>
              <a:rPr lang="en-US" sz="26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</a:b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6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Supported employment</a:t>
            </a:r>
            <a:br>
              <a:rPr lang="en-US" sz="26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</a:b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6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Housing assistance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94309">
              <a:spcBef>
                <a:spcPts val="960"/>
              </a:spcBef>
              <a:buClr>
                <a:schemeClr val="lt1"/>
              </a:buClr>
              <a:buSzPts val="1440"/>
              <a:buNone/>
            </a:pPr>
            <a:endParaRPr lang="en-US" sz="2200" dirty="0"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marL="0" indent="0">
              <a:lnSpc>
                <a:spcPct val="110000"/>
              </a:lnSpc>
              <a:spcBef>
                <a:spcPts val="960"/>
              </a:spcBef>
              <a:buClr>
                <a:schemeClr val="lt1"/>
              </a:buClr>
              <a:buSzPts val="1440"/>
              <a:buNone/>
            </a:pPr>
            <a:br>
              <a:rPr lang="en-US" sz="20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</a:br>
            <a:br>
              <a:rPr lang="en-US" sz="20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60000"/>
              </a:lnSpc>
              <a:spcBef>
                <a:spcPts val="0"/>
              </a:spcBef>
              <a:buSzPts val="128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850214"/>
            <a:ext cx="7264400" cy="71437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25699F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Adults with Mental Illness Services</a:t>
            </a:r>
            <a:endParaRPr lang="en-US" sz="3200" b="1" dirty="0">
              <a:solidFill>
                <a:srgbClr val="2569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97" y="1903127"/>
            <a:ext cx="1893272" cy="28368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94759" y="4965107"/>
            <a:ext cx="7229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Screeners are embedded in Oakland County Jail, Hope Shelter, courts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201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952499" y="863973"/>
            <a:ext cx="7264501" cy="66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3200" b="1" dirty="0">
                <a:solidFill>
                  <a:srgbClr val="25699F"/>
                </a:solidFill>
                <a:latin typeface="Arial"/>
                <a:ea typeface="Century Gothic"/>
                <a:cs typeface="Arial"/>
                <a:sym typeface="Century Gothic"/>
              </a:rPr>
              <a:t>Substance Use Disorder (SUD) Services </a:t>
            </a:r>
            <a:endParaRPr sz="32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13DAF9-88EE-43F0-89AB-BB76E6EBE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6219" y="1774311"/>
            <a:ext cx="4300782" cy="402933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SzPct val="11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Adults and adolescents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SzPct val="11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Insurance 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SzPct val="11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Outpatient services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921EA0-80DE-4F26-AF84-3C11402DE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62" y="1971929"/>
            <a:ext cx="2133785" cy="29141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183" y="1960471"/>
            <a:ext cx="3236946" cy="3311331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Case Management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Peer Recovery Coaches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Early Intervention Services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Outpatient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Intensive Outpatient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60000"/>
              </a:lnSpc>
              <a:spcBef>
                <a:spcPts val="0"/>
              </a:spcBef>
              <a:buSzPts val="128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82" y="966651"/>
            <a:ext cx="7657618" cy="56605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25699F"/>
                </a:solidFill>
                <a:latin typeface="Arial"/>
                <a:ea typeface="Century Gothic"/>
                <a:cs typeface="Arial"/>
                <a:sym typeface="Century Gothic"/>
              </a:rPr>
              <a:t>SUD Services – Adults &amp; Children</a:t>
            </a:r>
            <a:endParaRPr lang="en-US" sz="3600" b="1" dirty="0">
              <a:solidFill>
                <a:srgbClr val="2569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8DA224-7C57-410A-8A6E-2E1DD5B38608}"/>
              </a:ext>
            </a:extLst>
          </p:cNvPr>
          <p:cNvSpPr/>
          <p:nvPr/>
        </p:nvSpPr>
        <p:spPr>
          <a:xfrm>
            <a:off x="4394713" y="1913816"/>
            <a:ext cx="407748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Medication Assisted Treatment (MAT)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Withdrawal Management and Residential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Recovery Housing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226B9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Sober Support Unit (SSU)</a:t>
            </a:r>
          </a:p>
        </p:txBody>
      </p:sp>
    </p:spTree>
    <p:extLst>
      <p:ext uri="{BB962C8B-B14F-4D97-AF65-F5344CB8AC3E}">
        <p14:creationId xmlns:p14="http://schemas.microsoft.com/office/powerpoint/2010/main" val="282933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193" y="1673596"/>
            <a:ext cx="7575680" cy="41652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Juvenile Justice Coordinator embedded in Oakland County Court</a:t>
            </a: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Provides access/crisis intervention services to youth/families at-risk for adjudication or already adjudicated</a:t>
            </a:r>
            <a:r>
              <a:rPr lang="en-US" sz="20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Teen Court</a:t>
            </a: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Standard probation</a:t>
            </a: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Intensive probation</a:t>
            </a: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ea typeface="Century Gothic"/>
                <a:cs typeface="Arial"/>
                <a:sym typeface="Century Gothic"/>
              </a:rPr>
              <a:t>Juvenile Drug Court</a:t>
            </a:r>
            <a:endParaRPr lang="en-US" sz="2000" dirty="0">
              <a:latin typeface="Arial"/>
              <a:ea typeface="Century Gothic"/>
              <a:cs typeface="Arial"/>
            </a:endParaRPr>
          </a:p>
          <a:p>
            <a:pPr lvl="1">
              <a:spcBef>
                <a:spcPts val="960"/>
              </a:spcBef>
              <a:buClr>
                <a:srgbClr val="226B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ea typeface="Century Gothic"/>
                <a:cs typeface="Arial"/>
                <a:sym typeface="Century Gothic"/>
              </a:rPr>
              <a:t>Re-entry from residential program</a:t>
            </a:r>
            <a:endParaRPr lang="en-US" sz="2000" dirty="0">
              <a:latin typeface="Arial"/>
              <a:ea typeface="Century Gothic"/>
              <a:cs typeface="Arial"/>
            </a:endParaRPr>
          </a:p>
          <a:p>
            <a:pPr>
              <a:spcBef>
                <a:spcPts val="960"/>
              </a:spcBef>
              <a:buClr>
                <a:srgbClr val="226B9C"/>
              </a:buClr>
              <a:buSzPct val="100000"/>
            </a:pPr>
            <a:r>
              <a:rPr lang="en-US" sz="2400" dirty="0">
                <a:latin typeface="Arial"/>
                <a:ea typeface="Century Gothic"/>
                <a:cs typeface="Arial"/>
              </a:rPr>
              <a:t>Other Court and Law Enforcement Initiatives</a:t>
            </a:r>
            <a:endParaRPr lang="en-US" sz="2400" dirty="0">
              <a:latin typeface="Arial" panose="020B0604020202020204" pitchFamily="34" charset="0"/>
              <a:ea typeface="Century Gothic"/>
              <a:cs typeface="Arial" panose="020B0604020202020204" pitchFamily="34" charset="0"/>
            </a:endParaRPr>
          </a:p>
          <a:p>
            <a:pPr lvl="1">
              <a:spcBef>
                <a:spcPts val="960"/>
              </a:spcBef>
              <a:buSzPts val="1440"/>
            </a:pPr>
            <a:r>
              <a:rPr lang="en-US" sz="2000" dirty="0">
                <a:latin typeface="Arial"/>
                <a:cs typeface="Arial"/>
              </a:rPr>
              <a:t>Benefits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960"/>
              </a:spcBef>
              <a:buSzPts val="128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SzPts val="128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60000"/>
              </a:lnSpc>
              <a:spcBef>
                <a:spcPts val="0"/>
              </a:spcBef>
              <a:buSzPts val="128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642294"/>
            <a:ext cx="7264400" cy="103028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25699F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Justice Support Services</a:t>
            </a:r>
            <a:endParaRPr lang="en-US" sz="3600" b="1" dirty="0">
              <a:solidFill>
                <a:srgbClr val="2569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79425-6962-47A7-8EF6-07C231364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226" y="3263048"/>
            <a:ext cx="2051466" cy="17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07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952500" y="942325"/>
            <a:ext cx="72645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Common Ground Services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747900" y="1386174"/>
            <a:ext cx="7648200" cy="3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0352" marR="0" lvl="2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40"/>
              <a:buFont typeface="Arial"/>
              <a:buNone/>
            </a:pPr>
            <a:endParaRPr sz="1600" dirty="0"/>
          </a:p>
          <a:p>
            <a:pPr marL="530352" marR="0" lvl="2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40"/>
              <a:buFont typeface="Arial"/>
              <a:buNone/>
            </a:pPr>
            <a:endParaRPr sz="1600" dirty="0"/>
          </a:p>
          <a:p>
            <a:pPr marL="228600" marR="0" lvl="0" indent="-7747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-1164125" y="5591175"/>
            <a:ext cx="4326000" cy="2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BF8877-619F-4CD6-B106-561B7A9F7213}"/>
              </a:ext>
            </a:extLst>
          </p:cNvPr>
          <p:cNvSpPr txBox="1"/>
          <p:nvPr/>
        </p:nvSpPr>
        <p:spPr>
          <a:xfrm>
            <a:off x="952500" y="1723611"/>
            <a:ext cx="7460650" cy="350865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OACIS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OCIRT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Crisis line 800-231-1127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Victims Assistance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Crisis Response Unit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Legal Clinic</a:t>
            </a:r>
          </a:p>
          <a:p>
            <a:pPr marL="342900" indent="-342900">
              <a:spcBef>
                <a:spcPts val="600"/>
              </a:spcBef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Sober Support Unit</a:t>
            </a:r>
          </a:p>
          <a:p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CA7FF-3F20-4BB8-BEA4-168795B31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363" y="3916519"/>
            <a:ext cx="2715492" cy="15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09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952500" y="942325"/>
            <a:ext cx="72645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ICSS – Youth Mobile Crisis Unit 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588769" y="1449473"/>
            <a:ext cx="7966462" cy="436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indent="0">
              <a:buClr>
                <a:srgbClr val="25699F"/>
              </a:buClr>
              <a:buNone/>
            </a:pPr>
            <a:r>
              <a:rPr lang="en-US" sz="2400" dirty="0"/>
              <a:t>The Mobile Crisis Team, led by New Oakland Family Centers, travels throughout Oakland County and meets youth and families where they are, in the community; at home, a park, or another public gathering place.</a:t>
            </a:r>
          </a:p>
          <a:p>
            <a:pPr marL="50800" indent="0">
              <a:buClr>
                <a:srgbClr val="25699F"/>
              </a:buClr>
              <a:buNone/>
            </a:pPr>
            <a:r>
              <a:rPr lang="en-US" sz="2400" dirty="0"/>
              <a:t>Mission: </a:t>
            </a:r>
          </a:p>
          <a:p>
            <a:pPr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Rapid mobile response to children and youth in crisis</a:t>
            </a:r>
          </a:p>
          <a:p>
            <a:pPr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Stabilize emotional and/or behavioral functioning</a:t>
            </a:r>
          </a:p>
          <a:p>
            <a:pPr>
              <a:buClr>
                <a:srgbClr val="25699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Provide assessment and coordination for </a:t>
            </a:r>
            <a:r>
              <a:rPr lang="en-US" sz="2000"/>
              <a:t>continued Stabilization</a:t>
            </a:r>
            <a:br>
              <a:rPr lang="en-US" sz="2000" dirty="0"/>
            </a:br>
            <a:endParaRPr lang="en-US" sz="2000" dirty="0"/>
          </a:p>
          <a:p>
            <a:pPr marL="50800" indent="0">
              <a:lnSpc>
                <a:spcPct val="100000"/>
              </a:lnSpc>
              <a:spcBef>
                <a:spcPts val="0"/>
              </a:spcBef>
              <a:buClr>
                <a:srgbClr val="25699F"/>
              </a:buClr>
              <a:buNone/>
            </a:pPr>
            <a:r>
              <a:rPr lang="en-US" sz="2000" dirty="0">
                <a:solidFill>
                  <a:srgbClr val="25699F"/>
                </a:solidFill>
              </a:rPr>
              <a:t>Phone Number: (877) 800-1650 	</a:t>
            </a:r>
            <a:br>
              <a:rPr lang="en-US" sz="2000" dirty="0">
                <a:solidFill>
                  <a:srgbClr val="25699F"/>
                </a:solidFill>
              </a:rPr>
            </a:br>
            <a:r>
              <a:rPr lang="en-US" sz="2000" dirty="0">
                <a:solidFill>
                  <a:srgbClr val="25699F"/>
                </a:solidFill>
              </a:rPr>
              <a:t>Mon. – Fri. 5 – 10 p.m.	Weekend / Holidays 1 – </a:t>
            </a:r>
            <a:r>
              <a:rPr lang="en-US" sz="2400" dirty="0">
                <a:solidFill>
                  <a:srgbClr val="25699F"/>
                </a:solidFill>
              </a:rPr>
              <a:t>10p.m.</a:t>
            </a:r>
          </a:p>
          <a:p>
            <a:pPr marL="228600" marR="0" lvl="0" indent="-7747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955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34DA46-C875-474F-9DFF-08C48530F36B}"/>
              </a:ext>
            </a:extLst>
          </p:cNvPr>
          <p:cNvSpPr/>
          <p:nvPr/>
        </p:nvSpPr>
        <p:spPr>
          <a:xfrm>
            <a:off x="757382" y="1863933"/>
            <a:ext cx="7647709" cy="3754896"/>
          </a:xfrm>
          <a:prstGeom prst="rect">
            <a:avLst/>
          </a:prstGeom>
          <a:solidFill>
            <a:srgbClr val="7BC28A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8">
            <a:extLst>
              <a:ext uri="{FF2B5EF4-FFF2-40B4-BE49-F238E27FC236}">
                <a16:creationId xmlns:a16="http://schemas.microsoft.com/office/drawing/2014/main" id="{16062252-269B-44DC-9C37-CAC2D6F6A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1" name="Rectangle 131">
            <a:extLst>
              <a:ext uri="{FF2B5EF4-FFF2-40B4-BE49-F238E27FC236}">
                <a16:creationId xmlns:a16="http://schemas.microsoft.com/office/drawing/2014/main" id="{FFCC3D98-4D26-4B80-9CE0-7C657AA74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Google Shape;122;p17">
            <a:extLst>
              <a:ext uri="{FF2B5EF4-FFF2-40B4-BE49-F238E27FC236}">
                <a16:creationId xmlns:a16="http://schemas.microsoft.com/office/drawing/2014/main" id="{24F1D954-1D9E-4A1D-8744-A2C8FA4D81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843292"/>
            <a:ext cx="7264500" cy="688500"/>
          </a:xfrm>
          <a:prstGeom prst="rect">
            <a:avLst/>
          </a:prstGeom>
          <a:solidFill>
            <a:srgbClr val="2569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Access Connection</a:t>
            </a:r>
            <a:endParaRPr sz="3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A37198-DB6D-4FA2-8553-B945513D1F20}"/>
              </a:ext>
            </a:extLst>
          </p:cNvPr>
          <p:cNvSpPr txBox="1"/>
          <p:nvPr/>
        </p:nvSpPr>
        <p:spPr>
          <a:xfrm>
            <a:off x="926999" y="2018910"/>
            <a:ext cx="249969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</a:rPr>
              <a:t>Adult Drug Court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</a:rPr>
              <a:t>Child Protective Services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</a:rPr>
              <a:t>Children’s Village</a:t>
            </a:r>
          </a:p>
          <a:p>
            <a:pPr marL="34290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County of Financial Responsibility (COFR)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Community call/walk in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Community Liaisons 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Common Ground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Customer Service</a:t>
            </a:r>
          </a:p>
          <a:p>
            <a:pPr marL="34290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Dept of Human Services (DHS) liaison</a:t>
            </a:r>
          </a:p>
          <a:p>
            <a:pPr marL="34290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Hospitals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A30A2B-4889-4213-B94E-886EF73B35C3}"/>
              </a:ext>
            </a:extLst>
          </p:cNvPr>
          <p:cNvSpPr txBox="1"/>
          <p:nvPr/>
        </p:nvSpPr>
        <p:spPr>
          <a:xfrm>
            <a:off x="3482470" y="1972950"/>
            <a:ext cx="2420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Internal referrals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Jail / Jail Liaison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Juvenile Drug Court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Juvenile Justice Liaison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Michigan Department of Corrections (MDOC)</a:t>
            </a:r>
          </a:p>
          <a:p>
            <a:pPr marL="34290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Michigan Prison Reentry Initiative (MPRI) request</a:t>
            </a:r>
          </a:p>
          <a:p>
            <a:pPr marL="34290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Oakland Assessment &amp; Intervention Services (OACIS) / Crisis Residential Unit (CRU)</a:t>
            </a:r>
          </a:p>
          <a:p>
            <a:pPr marL="34290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0C5337-08B3-4B18-A1A0-1247F2B541BF}"/>
              </a:ext>
            </a:extLst>
          </p:cNvPr>
          <p:cNvSpPr txBox="1"/>
          <p:nvPr/>
        </p:nvSpPr>
        <p:spPr>
          <a:xfrm>
            <a:off x="5958705" y="2018910"/>
            <a:ext cx="2258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Oakland Integrated Healthcare </a:t>
            </a:r>
            <a:br>
              <a:rPr lang="en-US" dirty="0"/>
            </a:br>
            <a:r>
              <a:rPr lang="en-US" dirty="0"/>
              <a:t>Network (OIHN)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Sober Support Unit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Substance Use Disorder Referral 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Triage</a:t>
            </a:r>
          </a:p>
          <a:p>
            <a:pPr marL="342900" lvl="0" indent="-342900">
              <a:spcAft>
                <a:spcPts val="600"/>
              </a:spcAft>
              <a:buClr>
                <a:srgbClr val="25699F"/>
              </a:buClr>
              <a:buSzPts val="2380"/>
              <a:buFont typeface="Wingdings" panose="05000000000000000000" pitchFamily="2" charset="2"/>
              <a:buChar char="§"/>
            </a:pPr>
            <a:r>
              <a:rPr lang="en-US" dirty="0"/>
              <a:t>Utilization Review</a:t>
            </a:r>
            <a:endParaRPr lang="en-US" sz="1200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5D2DFCA-DE91-4BDF-BB78-B8D02742DB77}"/>
              </a:ext>
            </a:extLst>
          </p:cNvPr>
          <p:cNvSpPr/>
          <p:nvPr/>
        </p:nvSpPr>
        <p:spPr>
          <a:xfrm>
            <a:off x="4304145" y="1530259"/>
            <a:ext cx="378691" cy="2909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8B889F-7E03-4EC5-AE4A-4464564153A8}"/>
              </a:ext>
            </a:extLst>
          </p:cNvPr>
          <p:cNvCxnSpPr>
            <a:cxnSpLocks/>
          </p:cNvCxnSpPr>
          <p:nvPr/>
        </p:nvCxnSpPr>
        <p:spPr>
          <a:xfrm>
            <a:off x="3408219" y="2115129"/>
            <a:ext cx="0" cy="3094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339252-2409-4EDD-B361-784F3D773E70}"/>
              </a:ext>
            </a:extLst>
          </p:cNvPr>
          <p:cNvCxnSpPr>
            <a:cxnSpLocks/>
          </p:cNvCxnSpPr>
          <p:nvPr/>
        </p:nvCxnSpPr>
        <p:spPr>
          <a:xfrm>
            <a:off x="5902925" y="2184402"/>
            <a:ext cx="0" cy="3094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631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/>
        </p:nvSpPr>
        <p:spPr>
          <a:xfrm>
            <a:off x="-1164125" y="5591175"/>
            <a:ext cx="4326000" cy="2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7"/>
          <p:cNvSpPr txBox="1"/>
          <p:nvPr/>
        </p:nvSpPr>
        <p:spPr>
          <a:xfrm>
            <a:off x="552500" y="5466800"/>
            <a:ext cx="80142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01;p15">
            <a:extLst>
              <a:ext uri="{FF2B5EF4-FFF2-40B4-BE49-F238E27FC236}">
                <a16:creationId xmlns:a16="http://schemas.microsoft.com/office/drawing/2014/main" id="{6D766F28-A209-4431-9763-E2A1EEE0B83C}"/>
              </a:ext>
            </a:extLst>
          </p:cNvPr>
          <p:cNvSpPr txBox="1">
            <a:spLocks/>
          </p:cNvSpPr>
          <p:nvPr/>
        </p:nvSpPr>
        <p:spPr>
          <a:xfrm>
            <a:off x="979825" y="920047"/>
            <a:ext cx="7120200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6B9C"/>
              </a:buClr>
              <a:buSzPts val="4000"/>
              <a:buFont typeface="Arial"/>
              <a:buNone/>
            </a:pPr>
            <a:r>
              <a:rPr lang="en-US" sz="3200" b="1" dirty="0">
                <a:solidFill>
                  <a:srgbClr val="226B9C"/>
                </a:solidFill>
                <a:latin typeface="Arial"/>
                <a:ea typeface="Arial"/>
                <a:cs typeface="Arial"/>
                <a:sym typeface="Arial"/>
              </a:rPr>
              <a:t>OCHN Access – Individuals Served</a:t>
            </a:r>
          </a:p>
        </p:txBody>
      </p:sp>
      <p:pic>
        <p:nvPicPr>
          <p:cNvPr id="8" name="Google Shape;102;p15">
            <a:extLst>
              <a:ext uri="{FF2B5EF4-FFF2-40B4-BE49-F238E27FC236}">
                <a16:creationId xmlns:a16="http://schemas.microsoft.com/office/drawing/2014/main" id="{46B81134-07A6-4E94-8394-C3153177B6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875" y="2154638"/>
            <a:ext cx="2548724" cy="254872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031868-FCBD-4061-9215-DFA8C42CE43D}"/>
              </a:ext>
            </a:extLst>
          </p:cNvPr>
          <p:cNvSpPr txBox="1"/>
          <p:nvPr/>
        </p:nvSpPr>
        <p:spPr>
          <a:xfrm>
            <a:off x="4117328" y="1905562"/>
            <a:ext cx="4642138" cy="315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226B9C"/>
              </a:buClr>
              <a:buSzPts val="2200"/>
            </a:pPr>
            <a:r>
              <a:rPr lang="en-US" sz="2400" b="1" dirty="0"/>
              <a:t>Call volume </a:t>
            </a:r>
          </a:p>
          <a:p>
            <a:pPr marL="228600" indent="-228600">
              <a:buClr>
                <a:srgbClr val="226B9C"/>
              </a:buClr>
              <a:buSzPts val="2200"/>
            </a:pPr>
            <a:endParaRPr lang="en-US" sz="2000" dirty="0"/>
          </a:p>
          <a:p>
            <a:pPr marL="342900" indent="-342900">
              <a:buClr>
                <a:srgbClr val="226B9C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Oct 2017 – Sept 2018</a:t>
            </a:r>
            <a:endParaRPr lang="en-US" dirty="0"/>
          </a:p>
          <a:p>
            <a:pPr marL="685800" lvl="1" indent="-228600">
              <a:spcBef>
                <a:spcPts val="500"/>
              </a:spcBef>
              <a:buClr>
                <a:srgbClr val="226B9C"/>
              </a:buClr>
              <a:buSzPts val="1800"/>
              <a:buFont typeface="Courier New"/>
              <a:buChar char="o"/>
            </a:pPr>
            <a:r>
              <a:rPr lang="en-US" sz="1800" dirty="0"/>
              <a:t>Total calls = 34,000</a:t>
            </a:r>
            <a:endParaRPr lang="en-US" dirty="0"/>
          </a:p>
          <a:p>
            <a:pPr marL="685800" lvl="1" indent="-228600">
              <a:spcBef>
                <a:spcPts val="500"/>
              </a:spcBef>
              <a:buClr>
                <a:srgbClr val="226B9C"/>
              </a:buClr>
              <a:buSzPts val="1800"/>
              <a:buFont typeface="Courier New"/>
              <a:buChar char="o"/>
            </a:pPr>
            <a:r>
              <a:rPr lang="en-US" sz="1800" dirty="0"/>
              <a:t>Daily volume = 150</a:t>
            </a:r>
            <a:endParaRPr lang="en-US" sz="1000" dirty="0"/>
          </a:p>
          <a:p>
            <a:pPr marL="457200" lvl="1">
              <a:spcBef>
                <a:spcPts val="500"/>
              </a:spcBef>
              <a:buClr>
                <a:srgbClr val="226B9C"/>
              </a:buClr>
              <a:buSzPts val="1800"/>
            </a:pPr>
            <a:endParaRPr lang="en-US" sz="1000" dirty="0"/>
          </a:p>
          <a:p>
            <a:pPr marL="228600" lvl="0" indent="-228600">
              <a:spcBef>
                <a:spcPts val="1000"/>
              </a:spcBef>
              <a:buClr>
                <a:srgbClr val="226B9C"/>
              </a:buClr>
              <a:buSzPts val="2200"/>
              <a:buFont typeface="Arial"/>
              <a:buChar char="•"/>
            </a:pPr>
            <a:r>
              <a:rPr lang="en-US" sz="2000" b="1" dirty="0"/>
              <a:t>Goal:</a:t>
            </a:r>
            <a:r>
              <a:rPr lang="en-US" sz="2000" dirty="0"/>
              <a:t> answer within 30 seconds</a:t>
            </a:r>
            <a:br>
              <a:rPr lang="en-US" sz="2000" dirty="0"/>
            </a:br>
            <a:endParaRPr lang="en-US" sz="2000" dirty="0"/>
          </a:p>
          <a:p>
            <a:pPr marL="342900" lvl="4" indent="-342900">
              <a:spcBef>
                <a:spcPts val="1000"/>
              </a:spcBef>
              <a:buClr>
                <a:srgbClr val="226B9C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Total # of Screening = 3,600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54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>
            <a:spLocks noGrp="1"/>
          </p:cNvSpPr>
          <p:nvPr>
            <p:ph type="title"/>
          </p:nvPr>
        </p:nvSpPr>
        <p:spPr>
          <a:xfrm>
            <a:off x="657225" y="18510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 b="0" i="0" u="none" strike="noStrike" cap="none" dirty="0">
                <a:solidFill>
                  <a:srgbClr val="25699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Questions?</a:t>
            </a:r>
            <a:endParaRPr sz="6000" b="0" i="0" u="none" strike="noStrike" cap="none" dirty="0">
              <a:solidFill>
                <a:srgbClr val="25699F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971550" y="827230"/>
            <a:ext cx="7181850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OCHN Mission Statement</a:t>
            </a:r>
          </a:p>
        </p:txBody>
      </p:sp>
      <p:pic>
        <p:nvPicPr>
          <p:cNvPr id="4" name="Picture 3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01EEB044-4367-4386-948D-A3E7C73B2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" t="1711" r="582" b="1440"/>
          <a:stretch/>
        </p:blipFill>
        <p:spPr>
          <a:xfrm>
            <a:off x="1462087" y="1803709"/>
            <a:ext cx="6219825" cy="388739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952500" y="900883"/>
            <a:ext cx="7264500" cy="67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Customer Services</a:t>
            </a:r>
            <a:endParaRPr sz="3600" b="1" i="0" u="none" strike="noStrike" cap="none" dirty="0">
              <a:solidFill>
                <a:srgbClr val="25699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952500" y="1762125"/>
            <a:ext cx="7460650" cy="36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>
              <a:buClr>
                <a:srgbClr val="25699F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 individuals to services​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25699F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Help navigate the CMH system of care​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25699F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Assist with problem solving​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25699F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 individuals to community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services/resources​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 fontAlgn="base">
              <a:buClr>
                <a:srgbClr val="25699F"/>
              </a:buClr>
              <a:buSzPct val="100000"/>
              <a:buNone/>
            </a:pP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 fontAlgn="base">
              <a:buNone/>
            </a:pPr>
            <a:endParaRPr sz="1600" dirty="0"/>
          </a:p>
          <a:p>
            <a:pPr marL="228600" marR="0" lvl="0" indent="-7747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AB21C13-CC58-49B3-A550-87BBF850C6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1" r="4191"/>
          <a:stretch/>
        </p:blipFill>
        <p:spPr>
          <a:xfrm>
            <a:off x="6017234" y="3213770"/>
            <a:ext cx="2103120" cy="1527674"/>
          </a:xfrm>
          <a:prstGeom prst="rect">
            <a:avLst/>
          </a:prstGeom>
          <a:ln w="12700">
            <a:solidFill>
              <a:srgbClr val="25699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CB466C-AA89-4020-BA5D-4BDAC998FD56}"/>
              </a:ext>
            </a:extLst>
          </p:cNvPr>
          <p:cNvSpPr txBox="1"/>
          <p:nvPr/>
        </p:nvSpPr>
        <p:spPr>
          <a:xfrm>
            <a:off x="526473" y="5263337"/>
            <a:ext cx="804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569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800-341-2003</a:t>
            </a:r>
            <a:r>
              <a:rPr lang="en-US" sz="3600" b="1" dirty="0">
                <a:solidFill>
                  <a:srgbClr val="2569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3600" b="1" dirty="0">
              <a:solidFill>
                <a:srgbClr val="25699F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EE40E1-4FE1-4F24-97C5-6711287ACF74}"/>
              </a:ext>
            </a:extLst>
          </p:cNvPr>
          <p:cNvCxnSpPr>
            <a:cxnSpLocks/>
          </p:cNvCxnSpPr>
          <p:nvPr/>
        </p:nvCxnSpPr>
        <p:spPr>
          <a:xfrm>
            <a:off x="1101012" y="5178489"/>
            <a:ext cx="7115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952500" y="889472"/>
            <a:ext cx="72645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OCHN Access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952500" y="1734128"/>
            <a:ext cx="7496175" cy="3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central screening center for Oakland County: 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5699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phone 248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464-6363</a:t>
            </a:r>
            <a:br>
              <a:rPr lang="en-US" sz="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99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Monday &amp; Thursday, 8:00 a.m. - 8:00 p.m.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Tues/Wed/ Fri, 8:00 a.m. - 5:00 p.m.</a:t>
            </a:r>
            <a:br>
              <a:rPr lang="en-US" sz="1600" dirty="0">
                <a:latin typeface="+mj-lt"/>
              </a:rPr>
            </a:br>
            <a:endParaRPr sz="1600" dirty="0">
              <a:latin typeface="+mj-lt"/>
            </a:endParaRPr>
          </a:p>
          <a:p>
            <a:pPr marL="412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99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person</a:t>
            </a:r>
          </a:p>
          <a:p>
            <a:pPr marL="412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99F"/>
              </a:buClr>
              <a:buSzPct val="120000"/>
              <a:buFont typeface="Arial" panose="020B0604020202020204" pitchFamily="34" charset="0"/>
              <a:buChar char="•"/>
            </a:pPr>
            <a:endParaRPr sz="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99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1200 North Telegraph Rd., 32E, Pontiac, MI 48341 </a:t>
            </a: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99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Walk-in hours: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Monday &amp; Thursday, 8:00 a.m. - 6:30 p.m.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Tues/Wed/Fri, 8:00 a.m. - 3:30 p.m.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0352" marR="0" lvl="2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40"/>
              <a:buFont typeface="Arial"/>
              <a:buNone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530352" marR="0" lvl="2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40"/>
              <a:buFont typeface="Arial"/>
              <a:buNone/>
            </a:pPr>
            <a:endParaRPr sz="1600" dirty="0"/>
          </a:p>
          <a:p>
            <a:pPr marL="530352" marR="0" lvl="2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40"/>
              <a:buFont typeface="Arial"/>
              <a:buNone/>
            </a:pPr>
            <a:endParaRPr sz="1600" dirty="0"/>
          </a:p>
          <a:p>
            <a:pPr marL="228600" marR="0" lvl="0" indent="-7747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-1164125" y="5591175"/>
            <a:ext cx="4326000" cy="2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7"/>
          <p:cNvSpPr txBox="1"/>
          <p:nvPr/>
        </p:nvSpPr>
        <p:spPr>
          <a:xfrm>
            <a:off x="577650" y="5527768"/>
            <a:ext cx="80142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3152" lvl="2" indent="0" algn="ctr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40"/>
              <a:buFont typeface="Arial"/>
              <a:buNone/>
            </a:pPr>
            <a:r>
              <a:rPr lang="en-US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***This is general information. The process is different for individuals seeking I/DD services***</a:t>
            </a:r>
            <a:endParaRPr i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3E7372-0631-449B-96C3-BE4BC80688CA}"/>
              </a:ext>
            </a:extLst>
          </p:cNvPr>
          <p:cNvCxnSpPr>
            <a:cxnSpLocks/>
          </p:cNvCxnSpPr>
          <p:nvPr/>
        </p:nvCxnSpPr>
        <p:spPr>
          <a:xfrm>
            <a:off x="1101012" y="5430421"/>
            <a:ext cx="7115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94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/>
        </p:nvSpPr>
        <p:spPr>
          <a:xfrm>
            <a:off x="952500" y="1738314"/>
            <a:ext cx="184731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952500" y="999225"/>
            <a:ext cx="756300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OCHN I/DD Process</a:t>
            </a:r>
            <a:endParaRPr sz="3600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body" idx="1"/>
          </p:nvPr>
        </p:nvSpPr>
        <p:spPr>
          <a:xfrm>
            <a:off x="751025" y="1727200"/>
            <a:ext cx="7819541" cy="4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Parent/legal guardian call Access to request Intellectual /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Developmental Disabilities (</a:t>
            </a:r>
            <a: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I/DD) Services</a:t>
            </a:r>
            <a:b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8450" marR="0" lvl="0" indent="-285750" algn="l" rt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Referral Specialist requests specific documentation</a:t>
            </a:r>
          </a:p>
          <a:p>
            <a:pPr marL="298450" marR="0" lvl="0" indent="-285750" algn="l" rt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298450" marR="0" lvl="0" indent="-285750" algn="l" rt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Eligibility determined</a:t>
            </a:r>
            <a:b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8450" marR="0" lvl="0" indent="-285750" algn="l" rt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Face to face appointment </a:t>
            </a:r>
            <a:endParaRPr lang="en-US"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n-US" sz="1400" dirty="0"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4B57FC-7E56-42BC-8B2A-C5A6AC7605C2}"/>
              </a:ext>
            </a:extLst>
          </p:cNvPr>
          <p:cNvCxnSpPr>
            <a:cxnSpLocks/>
          </p:cNvCxnSpPr>
          <p:nvPr/>
        </p:nvCxnSpPr>
        <p:spPr>
          <a:xfrm>
            <a:off x="1101012" y="5411758"/>
            <a:ext cx="7115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48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/>
        </p:nvSpPr>
        <p:spPr>
          <a:xfrm>
            <a:off x="952500" y="1738314"/>
            <a:ext cx="1848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942975" y="1005789"/>
            <a:ext cx="7563000" cy="62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OCHN I/DD Process - </a:t>
            </a:r>
            <a:r>
              <a:rPr lang="en-US" sz="36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continued</a:t>
            </a:r>
            <a:endParaRPr sz="3600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9"/>
          <p:cNvSpPr txBox="1">
            <a:spLocks noGrp="1"/>
          </p:cNvSpPr>
          <p:nvPr>
            <p:ph type="body" idx="1"/>
          </p:nvPr>
        </p:nvSpPr>
        <p:spPr>
          <a:xfrm>
            <a:off x="952500" y="1740812"/>
            <a:ext cx="7252650" cy="373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0" lvl="0" indent="-342900" algn="l" rtl="0">
              <a:lnSpc>
                <a:spcPts val="2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Documents reviewed</a:t>
            </a:r>
          </a:p>
          <a:p>
            <a:pPr marL="469900" lvl="0" indent="-342900" algn="l" rtl="0">
              <a:lnSpc>
                <a:spcPts val="2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In person I/DD eligibility screening scheduled:</a:t>
            </a:r>
            <a:endParaRPr lang="en-US" sz="1000"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Resource and Crisis Center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1200 N Telegraph Rd Bldg. 32E, Pontiac, MI 48341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914400" lvl="1" indent="-3302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Eligibility screening takes 1.5 - 2 hours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If eligible, individual is referred to </a:t>
            </a:r>
            <a:br>
              <a:rPr lang="en-US" sz="24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service provider - MORC or CLS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536" y="4856984"/>
            <a:ext cx="1533325" cy="4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8188" y="3767323"/>
            <a:ext cx="1194023" cy="8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977900" y="1048138"/>
            <a:ext cx="7099200" cy="5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Eligibility </a:t>
            </a:r>
            <a:r>
              <a:rPr lang="en-US" sz="36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Criteria for </a:t>
            </a: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en-US" sz="36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36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DD</a:t>
            </a:r>
            <a:endParaRPr sz="36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1"/>
          </p:nvPr>
        </p:nvSpPr>
        <p:spPr>
          <a:xfrm>
            <a:off x="869413" y="3120716"/>
            <a:ext cx="4307022" cy="245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disability is most likely to continue indefinitely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Must provide proper documentation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 l="550" t="1326" r="1179" b="1121"/>
          <a:stretch/>
        </p:blipFill>
        <p:spPr>
          <a:xfrm>
            <a:off x="5470902" y="3453223"/>
            <a:ext cx="2606198" cy="1659489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2B0A8A-EC3B-4341-A0AB-450AC4986F7F}"/>
              </a:ext>
            </a:extLst>
          </p:cNvPr>
          <p:cNvSpPr/>
          <p:nvPr/>
        </p:nvSpPr>
        <p:spPr>
          <a:xfrm>
            <a:off x="869413" y="1860513"/>
            <a:ext cx="749967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Disability must be present before 22 years of age</a:t>
            </a:r>
            <a:endParaRPr lang="en-US" sz="2400" dirty="0"/>
          </a:p>
          <a:p>
            <a:pPr marL="342900" lvl="0" indent="-342900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Must have Medicaid insurance or Healthy Michi</a:t>
            </a:r>
            <a:r>
              <a:rPr lang="en-US" sz="2400" dirty="0"/>
              <a:t>gan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977900" y="942108"/>
            <a:ext cx="7280368" cy="64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0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Eligibility </a:t>
            </a:r>
            <a:r>
              <a:rPr lang="en-US" sz="30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Criteria for </a:t>
            </a:r>
            <a:r>
              <a:rPr lang="en-US" sz="3000" b="1" i="0" u="none" strike="noStrike" cap="none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I / DD - </a:t>
            </a:r>
            <a:r>
              <a:rPr lang="en-US" sz="3000" b="1" dirty="0">
                <a:solidFill>
                  <a:srgbClr val="25699F"/>
                </a:solidFill>
                <a:latin typeface="Arial"/>
                <a:ea typeface="Arial"/>
                <a:cs typeface="Arial"/>
                <a:sym typeface="Arial"/>
              </a:rPr>
              <a:t>continued</a:t>
            </a:r>
            <a:endParaRPr sz="3000" b="1" i="0" u="none" strike="noStrike" cap="none" dirty="0">
              <a:solidFill>
                <a:srgbClr val="2569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1"/>
          </p:nvPr>
        </p:nvSpPr>
        <p:spPr>
          <a:xfrm>
            <a:off x="977900" y="1585975"/>
            <a:ext cx="7350300" cy="143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lvl="0" indent="-342900" algn="l" rtl="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Disability results in substantial functional limitations in 3 or more of the following areas of major life activity:</a:t>
            </a:r>
            <a:br>
              <a:rPr lang="en-US" sz="2400" dirty="0">
                <a:latin typeface="Arial"/>
                <a:ea typeface="Arial"/>
                <a:cs typeface="Arial"/>
                <a:sym typeface="Arial"/>
              </a:rPr>
            </a:b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C4488D-7BB5-4652-9351-4D95A6103713}"/>
              </a:ext>
            </a:extLst>
          </p:cNvPr>
          <p:cNvSpPr/>
          <p:nvPr/>
        </p:nvSpPr>
        <p:spPr>
          <a:xfrm>
            <a:off x="796732" y="2805193"/>
            <a:ext cx="7461536" cy="291438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685800" lvl="1" indent="-203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/>
              <a:t>Self-care</a:t>
            </a:r>
          </a:p>
          <a:p>
            <a:pPr marL="685800" lvl="1" indent="-20320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/>
              <a:t>Receptive and expressive language</a:t>
            </a:r>
          </a:p>
          <a:p>
            <a:pPr marL="685800" lvl="1" indent="-203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/>
              <a:t>Learning</a:t>
            </a:r>
          </a:p>
          <a:p>
            <a:pPr marL="685800" lvl="1" indent="-203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/>
              <a:t>Mobility</a:t>
            </a:r>
          </a:p>
          <a:p>
            <a:pPr marL="685800" lvl="1" indent="-203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/>
              <a:t>Self-direction</a:t>
            </a:r>
          </a:p>
          <a:p>
            <a:pPr marL="685800" lvl="1" indent="-20320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/>
              <a:t>Capacity for independent living</a:t>
            </a:r>
          </a:p>
          <a:p>
            <a:pPr marL="685800" lvl="1" indent="-20320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ts val="2000"/>
              <a:buChar char="○"/>
            </a:pPr>
            <a:r>
              <a:rPr lang="en-US" sz="2400" dirty="0"/>
              <a:t>Economic self-sufficiency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DC141157E3EF4483EE245B3E231354" ma:contentTypeVersion="8" ma:contentTypeDescription="Create a new document." ma:contentTypeScope="" ma:versionID="777239c09a61fdb19119cf1bc8191e0b">
  <xsd:schema xmlns:xsd="http://www.w3.org/2001/XMLSchema" xmlns:xs="http://www.w3.org/2001/XMLSchema" xmlns:p="http://schemas.microsoft.com/office/2006/metadata/properties" xmlns:ns2="4af6b7ce-aa31-42db-b51d-e934137b6010" xmlns:ns3="3aa14eb7-74e6-468a-bd4a-6aae32db1cb0" targetNamespace="http://schemas.microsoft.com/office/2006/metadata/properties" ma:root="true" ma:fieldsID="b7c341efecfa277deea243ba792bf141" ns2:_="" ns3:_="">
    <xsd:import namespace="4af6b7ce-aa31-42db-b51d-e934137b6010"/>
    <xsd:import namespace="3aa14eb7-74e6-468a-bd4a-6aae32db1c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6b7ce-aa31-42db-b51d-e934137b60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14eb7-74e6-468a-bd4a-6aae32db1cb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a14eb7-74e6-468a-bd4a-6aae32db1cb0">
      <UserInfo>
        <DisplayName>Emily Patterson</DisplayName>
        <AccountId>16</AccountId>
        <AccountType/>
      </UserInfo>
      <UserInfo>
        <DisplayName>Dan Holloway</DisplayName>
        <AccountId>34</AccountId>
        <AccountType/>
      </UserInfo>
      <UserInfo>
        <DisplayName>Sheila Barrett</DisplayName>
        <AccountId>154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451086E-542A-4102-A6C9-507E6ADC93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f6b7ce-aa31-42db-b51d-e934137b6010"/>
    <ds:schemaRef ds:uri="3aa14eb7-74e6-468a-bd4a-6aae32db1c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72F5C1-61F0-4450-94DC-86E3760BB6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E0CE23-15C9-468E-B4C2-6EA87B71CAA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3aa14eb7-74e6-468a-bd4a-6aae32db1cb0"/>
    <ds:schemaRef ds:uri="http://schemas.openxmlformats.org/package/2006/metadata/core-properties"/>
    <ds:schemaRef ds:uri="http://schemas.microsoft.com/office/2006/documentManagement/types"/>
    <ds:schemaRef ds:uri="4af6b7ce-aa31-42db-b51d-e934137b601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1063</Words>
  <Application>Microsoft Office PowerPoint</Application>
  <PresentationFormat>On-screen Show (4:3)</PresentationFormat>
  <Paragraphs>315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Noto Sans Symbols</vt:lpstr>
      <vt:lpstr>Wingdings</vt:lpstr>
      <vt:lpstr>Office Theme</vt:lpstr>
      <vt:lpstr>1_Office Theme</vt:lpstr>
      <vt:lpstr>Accessing Services through OCHN</vt:lpstr>
      <vt:lpstr>About Oakland Community  Health Network (OCHN)</vt:lpstr>
      <vt:lpstr>OCHN Mission Statement</vt:lpstr>
      <vt:lpstr>Customer Services</vt:lpstr>
      <vt:lpstr>OCHN Access</vt:lpstr>
      <vt:lpstr>OCHN I/DD Process</vt:lpstr>
      <vt:lpstr>OCHN I/DD Process - continued</vt:lpstr>
      <vt:lpstr>Eligibility Criteria for I / DD</vt:lpstr>
      <vt:lpstr>Eligibility Criteria for I / DD - continued</vt:lpstr>
      <vt:lpstr>Eligibility</vt:lpstr>
      <vt:lpstr>Eligibility</vt:lpstr>
      <vt:lpstr>Eligibility</vt:lpstr>
      <vt:lpstr>Eligibility</vt:lpstr>
      <vt:lpstr>Accessing Autism Services </vt:lpstr>
      <vt:lpstr>Accessing Autism Services </vt:lpstr>
      <vt:lpstr>Children’s Waiver</vt:lpstr>
      <vt:lpstr>Children with Serious Emotional Disturbance (SED) Services</vt:lpstr>
      <vt:lpstr>SED Waiver</vt:lpstr>
      <vt:lpstr>SED Waiver</vt:lpstr>
      <vt:lpstr>Adults with Mental Illness Services</vt:lpstr>
      <vt:lpstr>Substance Use Disorder (SUD) Services </vt:lpstr>
      <vt:lpstr>SUD Services – Adults &amp; Children</vt:lpstr>
      <vt:lpstr>Justice Support Services</vt:lpstr>
      <vt:lpstr>Common Ground Services</vt:lpstr>
      <vt:lpstr>ICSS – Youth Mobile Crisis Unit </vt:lpstr>
      <vt:lpstr>Access Connection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Carlyn McIntosh</dc:creator>
  <cp:lastModifiedBy>Matthew Owens</cp:lastModifiedBy>
  <cp:revision>198</cp:revision>
  <dcterms:modified xsi:type="dcterms:W3CDTF">2019-01-25T00:23:07Z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0x0101005DDC141157E3EF4483EE245B3E231354</vt:lpwstr>
  </property>
</Properties>
</file>